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71" r:id="rId5"/>
    <p:sldId id="260" r:id="rId6"/>
    <p:sldId id="273" r:id="rId7"/>
    <p:sldId id="259" r:id="rId8"/>
    <p:sldId id="263" r:id="rId9"/>
    <p:sldId id="261" r:id="rId10"/>
    <p:sldId id="262" r:id="rId11"/>
    <p:sldId id="264" r:id="rId12"/>
    <p:sldId id="265" r:id="rId13"/>
    <p:sldId id="274" r:id="rId14"/>
    <p:sldId id="266" r:id="rId15"/>
    <p:sldId id="267" r:id="rId16"/>
    <p:sldId id="268" r:id="rId17"/>
    <p:sldId id="269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592A-63F8-4AC2-9632-3BEE547FB527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04D-40B1-4DF1-ACAE-72250524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592A-63F8-4AC2-9632-3BEE547FB527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04D-40B1-4DF1-ACAE-72250524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592A-63F8-4AC2-9632-3BEE547FB527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04D-40B1-4DF1-ACAE-72250524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592A-63F8-4AC2-9632-3BEE547FB527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04D-40B1-4DF1-ACAE-72250524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592A-63F8-4AC2-9632-3BEE547FB527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04D-40B1-4DF1-ACAE-72250524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592A-63F8-4AC2-9632-3BEE547FB527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04D-40B1-4DF1-ACAE-72250524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592A-63F8-4AC2-9632-3BEE547FB527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04D-40B1-4DF1-ACAE-72250524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592A-63F8-4AC2-9632-3BEE547FB527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04D-40B1-4DF1-ACAE-72250524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592A-63F8-4AC2-9632-3BEE547FB527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04D-40B1-4DF1-ACAE-72250524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592A-63F8-4AC2-9632-3BEE547FB527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04D-40B1-4DF1-ACAE-72250524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592A-63F8-4AC2-9632-3BEE547FB527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504D-40B1-4DF1-ACAE-72250524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592A-63F8-4AC2-9632-3BEE547FB527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5504D-40B1-4DF1-ACAE-72250524FC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package" Target="../embeddings/_________Microsoft_Office_Word3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815290" cy="31718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ИСПОЛЬЗОВАНИЕ ПРИЁМОВ АССОЦИАТИВНОЙ СВЯЗИ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ИЗУЧЕНИИ СЛОВАРНЫХ СЛОВ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УЧАЩИМИСЯ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286256"/>
            <a:ext cx="4214842" cy="1352544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категории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ГУО «Средняя школа №12 г. Пинска»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Богатко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Николаевна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sall.com.ua/photo/2015/0624/9927996-kursy-podgotovki-detey-k-shkol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41246"/>
            <a:ext cx="3643338" cy="28357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0" y="0"/>
          <a:ext cx="9239250" cy="7239000"/>
        </p:xfrm>
        <a:graphic>
          <a:graphicData uri="http://schemas.openxmlformats.org/presentationml/2006/ole">
            <p:oleObj spid="_x0000_s20481" name="Документ" r:id="rId3" imgW="9261316" imgH="7242374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http://boombob.ru/img/picture/Oct/13/cf48926fe524b6d72b2a1c71e33f2b5b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3980481" cy="305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357158" y="3143248"/>
          <a:ext cx="3786214" cy="3088484"/>
        </p:xfrm>
        <a:graphic>
          <a:graphicData uri="http://schemas.openxmlformats.org/presentationml/2006/ole">
            <p:oleObj spid="_x0000_s22529" name="Документ" r:id="rId4" imgW="10926551" imgH="7666084" progId="Word.Document.12">
              <p:embed/>
            </p:oleObj>
          </a:graphicData>
        </a:graphic>
      </p:graphicFrame>
      <p:pic>
        <p:nvPicPr>
          <p:cNvPr id="10" name="Рисунок 9" descr="http://img1.liveinternet.ru/images/attach/c/9/107/563/107563761_derevya_v_inee_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143248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https://4.bp.blogspot.com/-X4gikuArhYQ/Vxjb6LXt8lI/AAAAAAAAAcY/9fAGsm6FePA61-yJBlUMzEc9JcRFAg7lgCLcB/s1600/Ashampoo_Snap_2016.04.21_16h49m24s_012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57224" y="571480"/>
            <a:ext cx="3211839" cy="20951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714744" y="214290"/>
          <a:ext cx="5643570" cy="3515581"/>
        </p:xfrm>
        <a:graphic>
          <a:graphicData uri="http://schemas.openxmlformats.org/presentationml/2006/ole">
            <p:oleObj spid="_x0000_s21507" name="Документ" r:id="rId3" imgW="10398981" imgH="6492678" progId="Word.Document.12">
              <p:embed/>
            </p:oleObj>
          </a:graphicData>
        </a:graphic>
      </p:graphicFrame>
      <p:pic>
        <p:nvPicPr>
          <p:cNvPr id="9" name="Рисунок 8" descr="http://www.lenagold.ru/fon/clipart/k/korz/korz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642918"/>
            <a:ext cx="27860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rusvelikaia.ru/upload/resize_cache/iblock/32c/268_300_1/98b7fab188880a8f2d215021653d03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500438"/>
            <a:ext cx="257176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://nashsamogon.ru/wp-content/uploads/2014/11/vino-iz-rjabin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500438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Проверка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вощ)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АВ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одитель)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ОКК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люшка,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оньки)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Е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лук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шко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АССЙ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рт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порт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ски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сло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гу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шь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ркая)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/>
              <a:t>      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86050" y="785794"/>
            <a:ext cx="4857784" cy="53403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бина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тобус</a:t>
            </a:r>
          </a:p>
          <a:p>
            <a:pPr>
              <a:lnSpc>
                <a:spcPct val="110000"/>
              </a:lnSpc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гурец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thesky.com.ua/img/balloons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14818"/>
            <a:ext cx="6667500" cy="1771651"/>
          </a:xfrm>
          <a:prstGeom prst="rect">
            <a:avLst/>
          </a:prstGeom>
          <a:noFill/>
        </p:spPr>
      </p:pic>
      <p:pic>
        <p:nvPicPr>
          <p:cNvPr id="24580" name="Picture 4" descr="http://www.playcast.ru/uploads/2015/09/25/151930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3305175" cy="2228850"/>
          </a:xfrm>
          <a:prstGeom prst="rect">
            <a:avLst/>
          </a:prstGeom>
          <a:noFill/>
        </p:spPr>
      </p:pic>
      <p:pic>
        <p:nvPicPr>
          <p:cNvPr id="24582" name="Picture 6" descr="http://s017.radikal.ru/i416/1212/42/8708b5f8905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00174"/>
            <a:ext cx="2857520" cy="20955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ПРАЗ</a:t>
            </a:r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</a:t>
            </a:r>
            <a:endParaRPr lang="ru-RU" sz="8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57430"/>
            <a:ext cx="8115328" cy="3768733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ети </a:t>
            </a: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арки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go3.imgsmail.ru/imgpreview?key=75da6c4f8753ad55&amp;mb=imgdb_preview_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214554"/>
            <a:ext cx="2781300" cy="1304926"/>
          </a:xfrm>
          <a:prstGeom prst="rect">
            <a:avLst/>
          </a:prstGeom>
          <a:noFill/>
        </p:spPr>
      </p:pic>
      <p:pic>
        <p:nvPicPr>
          <p:cNvPr id="5" name="Picture 4" descr="http://www.playcast.ru/uploads/2015/09/25/151930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429000"/>
            <a:ext cx="3305175" cy="2228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www.miralexir.ru/products/6/32/632-3/632-3-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0024" y="0"/>
            <a:ext cx="9534024" cy="668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7697941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32638" algn="l"/>
              </a:tabLst>
            </a:pPr>
            <a:endParaRPr kumimoji="0" lang="ru-RU" sz="7200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32638" algn="l"/>
              </a:tabLst>
            </a:pPr>
            <a:r>
              <a:rPr lang="ru-RU" sz="7200" b="1" dirty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</a:t>
            </a:r>
            <a:r>
              <a:rPr kumimoji="0" lang="ru-RU" sz="9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32638" algn="l"/>
              </a:tabLst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9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32638" algn="l"/>
              </a:tabLst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ru-RU" sz="9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Придумай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ассоциацию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п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с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годня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             м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тро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571736" y="428604"/>
            <a:ext cx="3857652" cy="12858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57158" y="2071678"/>
            <a:ext cx="3714776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запоминание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572000" y="5500702"/>
            <a:ext cx="3643338" cy="7143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забывание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928926" y="4429132"/>
            <a:ext cx="4500594" cy="7143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воспроизведение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571604" y="3286124"/>
            <a:ext cx="3286148" cy="7143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Условия успешного запоминания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Установка на запоминание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ученик должен хотеть запомнить то, что ему надо запомнить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Заинтересованность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легче запоминается то, что интересно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Яркость восприятия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лучше запоминается всё яркое, необычное, то, что вызывает положительные эмоции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Образность запечатления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запоминание, опирающееся на образы, гораздо лучше механического запоминания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Графическая ассоциация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tvoyrebenok.ru/images/bukva/b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3571900" cy="2592800"/>
          </a:xfrm>
          <a:prstGeom prst="rect">
            <a:avLst/>
          </a:prstGeom>
          <a:noFill/>
        </p:spPr>
      </p:pic>
      <p:pic>
        <p:nvPicPr>
          <p:cNvPr id="41992" name="Picture 8" descr="http://tvoyrebenok.ru/images/bukva/b/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652" y="2285992"/>
            <a:ext cx="3599876" cy="26131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Графическая ассоциация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ologike.ru/metodika-zapominaniya-slovarnih-slov-kak-pomoche-rebenku-zapom/570493_html_3d65fe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62688"/>
            <a:ext cx="4273549" cy="1046677"/>
          </a:xfrm>
          <a:prstGeom prst="rect">
            <a:avLst/>
          </a:prstGeom>
          <a:noFill/>
        </p:spPr>
      </p:pic>
      <p:pic>
        <p:nvPicPr>
          <p:cNvPr id="15364" name="Picture 4" descr="http://boombob.ru/img/picture/May/12/c1f1d8062a8a5fbc081a464fbfdc7936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8"/>
            <a:ext cx="6786610" cy="48754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Придумай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ассоциацию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186766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зяин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 с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кунда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              п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ерр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он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Звуковая ассоциация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174874"/>
            <a:ext cx="4068792" cy="432595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Что </a:t>
            </a:r>
            <a:r>
              <a:rPr lang="ru-RU" dirty="0"/>
              <a:t>за </a:t>
            </a:r>
            <a:r>
              <a:rPr lang="ru-RU" b="1" dirty="0"/>
              <a:t>ли</a:t>
            </a:r>
            <a:r>
              <a:rPr lang="ru-RU" dirty="0"/>
              <a:t> ? Что за </a:t>
            </a:r>
            <a:r>
              <a:rPr lang="ru-RU" b="1" dirty="0" err="1"/>
              <a:t>мон</a:t>
            </a:r>
            <a:r>
              <a:rPr lang="ru-RU" dirty="0"/>
              <a:t> ?                                                              </a:t>
            </a:r>
            <a:br>
              <a:rPr lang="ru-RU" dirty="0"/>
            </a:br>
            <a:r>
              <a:rPr lang="ru-RU" dirty="0" smtClean="0"/>
              <a:t> В </a:t>
            </a:r>
            <a:r>
              <a:rPr lang="ru-RU" dirty="0"/>
              <a:t>звуках нету смысла. </a:t>
            </a:r>
            <a:br>
              <a:rPr lang="ru-RU" dirty="0"/>
            </a:br>
            <a:r>
              <a:rPr lang="ru-RU" dirty="0" smtClean="0"/>
              <a:t> Но </a:t>
            </a:r>
            <a:r>
              <a:rPr lang="ru-RU" dirty="0"/>
              <a:t>едва шепнут: </a:t>
            </a:r>
            <a:r>
              <a:rPr lang="ru-RU" b="1" dirty="0" smtClean="0"/>
              <a:t>Л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мон</a:t>
            </a:r>
            <a:r>
              <a:rPr lang="ru-RU" dirty="0" smtClean="0"/>
              <a:t>… Сразу станет </a:t>
            </a:r>
            <a:r>
              <a:rPr lang="ru-RU" b="1" dirty="0"/>
              <a:t>к</a:t>
            </a:r>
            <a:r>
              <a:rPr lang="ru-RU" sz="3200" b="1" dirty="0">
                <a:solidFill>
                  <a:srgbClr val="FF0000"/>
                </a:solidFill>
              </a:rPr>
              <a:t>и</a:t>
            </a:r>
            <a:r>
              <a:rPr lang="ru-RU" b="1" dirty="0"/>
              <a:t>сло</a:t>
            </a:r>
            <a:r>
              <a:rPr lang="ru-RU" dirty="0"/>
              <a:t>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u="sng" dirty="0" smtClean="0"/>
              <a:t>Солдатова Е.З. Словарь в стихах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Приеду </a:t>
            </a:r>
            <a:r>
              <a:rPr lang="ru-RU" dirty="0"/>
              <a:t>завтра,</a:t>
            </a:r>
          </a:p>
          <a:p>
            <a:pPr>
              <a:buNone/>
            </a:pPr>
            <a:r>
              <a:rPr lang="ru-RU" dirty="0"/>
              <a:t>Привезу завтрак.</a:t>
            </a:r>
          </a:p>
          <a:p>
            <a:pPr>
              <a:buNone/>
            </a:pPr>
            <a:r>
              <a:rPr lang="ru-RU" dirty="0"/>
              <a:t>На </a:t>
            </a:r>
            <a:r>
              <a:rPr lang="ru-RU" b="1" dirty="0"/>
              <a:t>завтр</a:t>
            </a:r>
            <a:r>
              <a:rPr lang="ru-RU" sz="3600" b="1" dirty="0">
                <a:solidFill>
                  <a:srgbClr val="FF0000"/>
                </a:solidFill>
              </a:rPr>
              <a:t>а</a:t>
            </a:r>
            <a:r>
              <a:rPr lang="ru-RU" b="1" dirty="0"/>
              <a:t>к</a:t>
            </a:r>
            <a:r>
              <a:rPr lang="ru-RU" dirty="0"/>
              <a:t>- </a:t>
            </a:r>
            <a:r>
              <a:rPr lang="ru-RU" b="1" dirty="0"/>
              <a:t>р</a:t>
            </a:r>
            <a:r>
              <a:rPr lang="ru-RU" sz="3600" b="1" dirty="0">
                <a:solidFill>
                  <a:srgbClr val="FF0000"/>
                </a:solidFill>
              </a:rPr>
              <a:t>а</a:t>
            </a:r>
            <a:r>
              <a:rPr lang="ru-RU" b="1" dirty="0"/>
              <a:t>к.</a:t>
            </a:r>
          </a:p>
          <a:p>
            <a:pPr>
              <a:buNone/>
            </a:pPr>
            <a:r>
              <a:rPr lang="ru-RU" dirty="0" smtClean="0"/>
              <a:t>Кричи: «У</a:t>
            </a:r>
            <a:r>
              <a:rPr lang="ru-RU" b="1" dirty="0" smtClean="0"/>
              <a:t>ра</a:t>
            </a:r>
            <a:r>
              <a:rPr lang="ru-RU" dirty="0" smtClean="0"/>
              <a:t>!» </a:t>
            </a:r>
          </a:p>
          <a:p>
            <a:endParaRPr lang="ru-RU" dirty="0"/>
          </a:p>
        </p:txBody>
      </p:sp>
      <p:pic>
        <p:nvPicPr>
          <p:cNvPr id="14338" name="Рисунок 1" descr="lem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143380"/>
            <a:ext cx="177344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2" descr="a917cca81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1" y="4429132"/>
            <a:ext cx="199005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Приём опосредованного запоминания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1643042" y="0"/>
          <a:ext cx="5500694" cy="6810053"/>
        </p:xfrm>
        <a:graphic>
          <a:graphicData uri="http://schemas.openxmlformats.org/presentationml/2006/ole">
            <p:oleObj spid="_x0000_s19457" name="Документ" r:id="rId3" imgW="7573048" imgH="9367263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191</Words>
  <Application>Microsoft Office PowerPoint</Application>
  <PresentationFormat>Экран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Документ</vt:lpstr>
      <vt:lpstr>ИСПОЛЬЗОВАНИЕ ПРИЁМОВ АССОЦИАТИВНОЙ СВЯЗИ  ПРИ ИЗУЧЕНИИ СЛОВАРНЫХ СЛОВ  С УЧАЩИМИСЯ </vt:lpstr>
      <vt:lpstr>Слайд 2</vt:lpstr>
      <vt:lpstr> Условия успешного запоминания </vt:lpstr>
      <vt:lpstr>Графическая ассоциация</vt:lpstr>
      <vt:lpstr>Графическая ассоциация</vt:lpstr>
      <vt:lpstr>Придумай ассоциацию</vt:lpstr>
      <vt:lpstr>Звуковая ассоциация</vt:lpstr>
      <vt:lpstr>Слайд 8</vt:lpstr>
      <vt:lpstr>Слайд 9</vt:lpstr>
      <vt:lpstr>Слайд 10</vt:lpstr>
      <vt:lpstr>Слайд 11</vt:lpstr>
      <vt:lpstr>Слайд 12</vt:lpstr>
      <vt:lpstr>Проверка   </vt:lpstr>
      <vt:lpstr>Слайд 14</vt:lpstr>
      <vt:lpstr>Слайд 15</vt:lpstr>
      <vt:lpstr>ПРАЗДНИК</vt:lpstr>
      <vt:lpstr>Слайд 17</vt:lpstr>
      <vt:lpstr>Придумай ассоциацию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ПРИЁМОВ АССОЦИАТИВНОЙ СВЯЗИ  ПРИ ИЗУЧЕНИИ СЛОВАРНЫХ СЛОВ  С УЧАЩИМИСЯ </dc:title>
  <dc:creator>SamLab.ws</dc:creator>
  <cp:lastModifiedBy>FuckYouBill</cp:lastModifiedBy>
  <cp:revision>32</cp:revision>
  <dcterms:created xsi:type="dcterms:W3CDTF">2017-02-18T04:37:22Z</dcterms:created>
  <dcterms:modified xsi:type="dcterms:W3CDTF">2020-04-15T13:20:02Z</dcterms:modified>
</cp:coreProperties>
</file>